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9" r:id="rId9"/>
    <p:sldId id="270" r:id="rId10"/>
    <p:sldId id="271" r:id="rId11"/>
    <p:sldId id="263" r:id="rId12"/>
    <p:sldId id="266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4"/>
    <p:restoredTop sz="94697"/>
  </p:normalViewPr>
  <p:slideViewPr>
    <p:cSldViewPr snapToGrid="0" snapToObjects="1">
      <p:cViewPr varScale="1">
        <p:scale>
          <a:sx n="71" d="100"/>
          <a:sy n="71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4444-486A-144C-9ACF-A14BA85D02B5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F357E-A84E-1B43-888E-98E4E05E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353127-CBFF-8F43-AAD7-D4E065FB6B55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6640F0-8F0A-2545-8298-EAFB04508D30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33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D7B1C5-93D9-F447-852D-6C24F3DA420E}" type="slidenum">
              <a:rPr lang="en-US" altLang="en-US" sz="1200">
                <a:latin typeface="Calibri" charset="0"/>
              </a:rPr>
              <a:pPr eaLnBrk="1" hangingPunct="1"/>
              <a:t>13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49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1A9A-9DA6-8749-86B6-45024B162B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Differential Expression using RNA-</a:t>
            </a:r>
            <a:r>
              <a:rPr lang="en-US" altLang="en-US" dirty="0" err="1"/>
              <a:t>seq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Adam Reid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Pathogen Genomics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LSHTM 2019</a:t>
            </a:r>
          </a:p>
        </p:txBody>
      </p:sp>
    </p:spTree>
    <p:extLst>
      <p:ext uri="{BB962C8B-B14F-4D97-AF65-F5344CB8AC3E}">
        <p14:creationId xmlns:p14="http://schemas.microsoft.com/office/powerpoint/2010/main" val="15912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614362"/>
            <a:ext cx="10058400" cy="61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Mapping to the transcriptome and counting reads (</a:t>
            </a:r>
            <a:r>
              <a:rPr lang="en-US" sz="3600" i="1" dirty="0" err="1"/>
              <a:t>Kallisto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02" y="3696078"/>
            <a:ext cx="10515600" cy="2917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splice forms per gene introduce ambiguity into the mapping</a:t>
            </a:r>
          </a:p>
          <a:p>
            <a:r>
              <a:rPr lang="en-US" dirty="0"/>
              <a:t>Mapping to the spliced transcript sequences allows this ambiguity to be taken into account and allows transcript-specific read counts</a:t>
            </a:r>
          </a:p>
          <a:p>
            <a:r>
              <a:rPr lang="en-US" dirty="0"/>
              <a:t>It is also faster because there is less target sequence</a:t>
            </a:r>
          </a:p>
          <a:p>
            <a:r>
              <a:rPr lang="en-US" dirty="0"/>
              <a:t>Recent improvements in algorithms (</a:t>
            </a:r>
            <a:r>
              <a:rPr lang="en-US" dirty="0" err="1"/>
              <a:t>pseudoalignment</a:t>
            </a:r>
            <a:r>
              <a:rPr lang="en-US" dirty="0"/>
              <a:t>) make this even faster</a:t>
            </a:r>
          </a:p>
          <a:p>
            <a:r>
              <a:rPr lang="en-US" dirty="0"/>
              <a:t>Counting comes for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" y="2648002"/>
            <a:ext cx="6142571" cy="644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2196" y="1886676"/>
            <a:ext cx="29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Genome sequence FASTA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908" y="2256008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5101" y="2484052"/>
            <a:ext cx="71437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70" y="1825625"/>
            <a:ext cx="4165023" cy="1644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58659" y="1388825"/>
            <a:ext cx="30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 sequence FASTA file</a:t>
            </a:r>
          </a:p>
        </p:txBody>
      </p:sp>
    </p:spTree>
    <p:extLst>
      <p:ext uri="{BB962C8B-B14F-4D97-AF65-F5344CB8AC3E}">
        <p14:creationId xmlns:p14="http://schemas.microsoft.com/office/powerpoint/2010/main" val="5977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counts are biased because each sample will have a different total number of reads (solved by CPM)</a:t>
            </a:r>
          </a:p>
          <a:p>
            <a:r>
              <a:rPr lang="en-US" dirty="0"/>
              <a:t>Different transcripts have different lengths, so we expect more reads from a longer transcript than a shorter one, even if the expression levels are the same (solved by RPKM/FPKM)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RPKM has problems with highly expressed genes, so most methods use more complicated </a:t>
            </a:r>
            <a:r>
              <a:rPr lang="en-US" dirty="0" err="1"/>
              <a:t>normalisation</a:t>
            </a:r>
            <a:r>
              <a:rPr lang="en-US" dirty="0"/>
              <a:t> procedures (DESeq2 </a:t>
            </a:r>
            <a:r>
              <a:rPr lang="en-US" dirty="0" err="1"/>
              <a:t>rlog</a:t>
            </a:r>
            <a:r>
              <a:rPr lang="en-US" dirty="0"/>
              <a:t>, Sleuth)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34894"/>
              </p:ext>
            </p:extLst>
          </p:nvPr>
        </p:nvGraphicFramePr>
        <p:xfrm>
          <a:off x="2205038" y="3705222"/>
          <a:ext cx="2971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3" imgW="1041400" imgH="431800" progId="Equation.3">
                  <p:embed/>
                </p:oleObj>
              </mc:Choice>
              <mc:Fallback>
                <p:oleObj name="Equation" r:id="rId3" imgW="104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705222"/>
                        <a:ext cx="29718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167438" y="3921122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FPKM = RPKM for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111884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2471741"/>
            <a:ext cx="417830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Determining differential expression (</a:t>
            </a:r>
            <a:r>
              <a:rPr lang="en-US" altLang="en-US" i="1" dirty="0"/>
              <a:t>Sleuth</a:t>
            </a:r>
            <a:r>
              <a:rPr lang="en-US" altLang="en-US" dirty="0"/>
              <a:t>)</a:t>
            </a:r>
          </a:p>
        </p:txBody>
      </p:sp>
      <p:sp>
        <p:nvSpPr>
          <p:cNvPr id="25603" name="Text Box 8"/>
          <p:cNvSpPr txBox="1">
            <a:spLocks noChangeArrowheads="1"/>
          </p:cNvSpPr>
          <p:nvPr/>
        </p:nvSpPr>
        <p:spPr bwMode="auto">
          <a:xfrm rot="-5400000">
            <a:off x="2917825" y="4779965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charset="0"/>
              </a:rPr>
              <a:t>M</a:t>
            </a:r>
          </a:p>
        </p:txBody>
      </p:sp>
      <p:pic>
        <p:nvPicPr>
          <p:cNvPr id="25604" name="Picture 4" descr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57541"/>
            <a:ext cx="44958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438400" y="296069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057400" y="567214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Normalised read counts</a:t>
            </a:r>
            <a:endParaRPr lang="en-US" altLang="en-US" sz="1800"/>
          </a:p>
        </p:txBody>
      </p:sp>
      <p:sp>
        <p:nvSpPr>
          <p:cNvPr id="25607" name="Text Box 9"/>
          <p:cNvSpPr txBox="1">
            <a:spLocks noChangeArrowheads="1"/>
          </p:cNvSpPr>
          <p:nvPr/>
        </p:nvSpPr>
        <p:spPr bwMode="auto">
          <a:xfrm>
            <a:off x="685800" y="35385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1</a:t>
            </a:r>
            <a:endParaRPr lang="en-US" altLang="en-US" sz="1800"/>
          </a:p>
        </p:txBody>
      </p:sp>
      <p:sp>
        <p:nvSpPr>
          <p:cNvPr id="25608" name="Text Box 10"/>
          <p:cNvSpPr txBox="1">
            <a:spLocks noChangeArrowheads="1"/>
          </p:cNvSpPr>
          <p:nvPr/>
        </p:nvSpPr>
        <p:spPr bwMode="auto">
          <a:xfrm>
            <a:off x="4267200" y="34623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2</a:t>
            </a: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7886699" y="6477003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abundance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220493" y="399443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fold change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7311" y="1395323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normally don’t have enough replicates to do traditional tests of significance for RNA-</a:t>
            </a:r>
            <a:r>
              <a:rPr lang="en-US" dirty="0" err="1"/>
              <a:t>seq</a:t>
            </a:r>
            <a:r>
              <a:rPr lang="en-US" dirty="0"/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Instead most methods look for outliers in the relationship between average abundance and fold change, assuming most genes are not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11587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with Sleuth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690688"/>
            <a:ext cx="5616575" cy="41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690688"/>
            <a:ext cx="4737100" cy="447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45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a gene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we have covered so far is well established methodology, which is generally applicable to most experiments</a:t>
            </a:r>
          </a:p>
          <a:p>
            <a:r>
              <a:rPr lang="en-US" dirty="0"/>
              <a:t>When you have a list of differentially expressed genes, things start to get difficult. What to do: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 hypothesis already? Test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term/pathway analysis (GSEA, </a:t>
            </a:r>
            <a:r>
              <a:rPr lang="en-US" dirty="0" err="1"/>
              <a:t>TopGO</a:t>
            </a:r>
            <a:r>
              <a:rPr lang="en-US" dirty="0"/>
              <a:t>, </a:t>
            </a:r>
            <a:r>
              <a:rPr lang="en-US" dirty="0" err="1"/>
              <a:t>InnateDB</a:t>
            </a:r>
            <a:r>
              <a:rPr lang="en-US" dirty="0"/>
              <a:t>, Ingenuity Pathway Analysis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through list, Google, read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Overlay datasets on essentiality, populations, mutations, </a:t>
            </a:r>
            <a:r>
              <a:rPr lang="en-US" dirty="0" err="1"/>
              <a:t>Pfam</a:t>
            </a:r>
            <a:r>
              <a:rPr lang="en-US" dirty="0"/>
              <a:t> domains, chromosomal location, expression, proteome</a:t>
            </a:r>
            <a:r>
              <a:rPr lang="is-IS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make a hypothesis about what genes are interesting and why. Can you test/explore this further </a:t>
            </a:r>
            <a:r>
              <a:rPr lang="en-US" dirty="0" err="1"/>
              <a:t>bioinformatically</a:t>
            </a:r>
            <a:r>
              <a:rPr lang="en-US" dirty="0"/>
              <a:t>? Design the next wet lab experiment.</a:t>
            </a:r>
          </a:p>
        </p:txBody>
      </p:sp>
    </p:spTree>
    <p:extLst>
      <p:ext uri="{BB962C8B-B14F-4D97-AF65-F5344CB8AC3E}">
        <p14:creationId xmlns:p14="http://schemas.microsoft.com/office/powerpoint/2010/main" val="59911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/>
              <a:t>This morning’s </a:t>
            </a:r>
            <a:r>
              <a:rPr lang="en-GB" altLang="en-US" dirty="0"/>
              <a:t>exercise</a:t>
            </a:r>
            <a:endParaRPr lang="en-US" altLang="en-US" dirty="0"/>
          </a:p>
        </p:txBody>
      </p:sp>
      <p:pic>
        <p:nvPicPr>
          <p:cNvPr id="29698" name="Picture 1" descr="Module_8_figur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181100"/>
            <a:ext cx="467360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background</a:t>
            </a:r>
          </a:p>
          <a:p>
            <a:r>
              <a:rPr lang="en-US" dirty="0"/>
              <a:t>Mapping to the genome (</a:t>
            </a:r>
            <a:r>
              <a:rPr lang="en-US" i="1" dirty="0"/>
              <a:t>HISAT2</a:t>
            </a:r>
            <a:r>
              <a:rPr lang="en-US" dirty="0"/>
              <a:t> and </a:t>
            </a:r>
            <a:r>
              <a:rPr lang="en-US" i="1" dirty="0"/>
              <a:t>Artemis</a:t>
            </a:r>
            <a:r>
              <a:rPr lang="en-US" dirty="0"/>
              <a:t>)</a:t>
            </a:r>
          </a:p>
          <a:p>
            <a:r>
              <a:rPr lang="en-US" dirty="0"/>
              <a:t>Mapping to the transcriptome and counting reads (</a:t>
            </a:r>
            <a:r>
              <a:rPr lang="en-US" i="1" dirty="0" err="1"/>
              <a:t>Kallisto</a:t>
            </a:r>
            <a:r>
              <a:rPr lang="en-US" dirty="0"/>
              <a:t>)</a:t>
            </a:r>
          </a:p>
          <a:p>
            <a:r>
              <a:rPr lang="en-US" dirty="0"/>
              <a:t>Read count </a:t>
            </a:r>
            <a:r>
              <a:rPr lang="en-US" dirty="0" err="1"/>
              <a:t>normalisation</a:t>
            </a:r>
            <a:endParaRPr lang="en-US" dirty="0"/>
          </a:p>
          <a:p>
            <a:r>
              <a:rPr lang="en-US" dirty="0"/>
              <a:t>Differential expression (</a:t>
            </a:r>
            <a:r>
              <a:rPr lang="en-US" i="1" dirty="0"/>
              <a:t>Sleuth</a:t>
            </a:r>
            <a:r>
              <a:rPr lang="en-US" dirty="0"/>
              <a:t>)</a:t>
            </a:r>
          </a:p>
          <a:p>
            <a:r>
              <a:rPr lang="en-US" dirty="0"/>
              <a:t>What to do with a gene list</a:t>
            </a:r>
          </a:p>
          <a:p>
            <a:r>
              <a:rPr lang="en-US" dirty="0"/>
              <a:t>The exercise</a:t>
            </a:r>
          </a:p>
        </p:txBody>
      </p:sp>
    </p:spTree>
    <p:extLst>
      <p:ext uri="{BB962C8B-B14F-4D97-AF65-F5344CB8AC3E}">
        <p14:creationId xmlns:p14="http://schemas.microsoft.com/office/powerpoint/2010/main" val="131553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0" y="138112"/>
            <a:ext cx="3910013" cy="1143000"/>
          </a:xfrm>
        </p:spPr>
        <p:txBody>
          <a:bodyPr/>
          <a:lstStyle/>
          <a:p>
            <a:pPr eaLnBrk="1" hangingPunct="1"/>
            <a:r>
              <a:rPr lang="en-US" altLang="en-US"/>
              <a:t>Gene expression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124200" y="1676400"/>
          <a:ext cx="64770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Document" r:id="rId4" imgW="5219700" imgH="4038600" progId="Word.Document.8">
                  <p:embed/>
                </p:oleObj>
              </mc:Choice>
              <mc:Fallback>
                <p:oleObj name="Document" r:id="rId4" imgW="5219700" imgH="4038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76400"/>
                        <a:ext cx="6477000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5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598" y="104775"/>
            <a:ext cx="3886200" cy="1143000"/>
          </a:xfrm>
        </p:spPr>
        <p:txBody>
          <a:bodyPr/>
          <a:lstStyle/>
          <a:p>
            <a:pPr eaLnBrk="1" hangingPunct="1"/>
            <a:r>
              <a:rPr lang="en-US" altLang="en-US"/>
              <a:t>RNA sequencing</a:t>
            </a:r>
          </a:p>
        </p:txBody>
      </p:sp>
      <p:pic>
        <p:nvPicPr>
          <p:cNvPr id="19458" name="Picture 4" descr="RNAseq_meth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367597"/>
            <a:ext cx="4995863" cy="54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7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7049"/>
            <a:ext cx="10515600" cy="4351338"/>
          </a:xfrm>
        </p:spPr>
        <p:txBody>
          <a:bodyPr/>
          <a:lstStyle/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Relevant biological replicates are required</a:t>
            </a:r>
          </a:p>
          <a:p>
            <a:pPr lvl="1"/>
            <a:r>
              <a:rPr lang="en-US" dirty="0"/>
              <a:t>Technical replicates are not generally required, but try to arrange samples on plates to </a:t>
            </a:r>
            <a:r>
              <a:rPr lang="en-US" dirty="0" err="1"/>
              <a:t>minimise</a:t>
            </a:r>
            <a:r>
              <a:rPr lang="en-US" dirty="0"/>
              <a:t> potential problems</a:t>
            </a:r>
          </a:p>
          <a:p>
            <a:r>
              <a:rPr lang="en-US" dirty="0"/>
              <a:t>Sequencing depth</a:t>
            </a:r>
          </a:p>
          <a:p>
            <a:pPr lvl="1"/>
            <a:r>
              <a:rPr lang="en-US" dirty="0"/>
              <a:t>Practical considerations e.g. amount of data on one lane, number of barcodes/tags</a:t>
            </a:r>
          </a:p>
          <a:p>
            <a:pPr lvl="1"/>
            <a:r>
              <a:rPr lang="en-US" dirty="0"/>
              <a:t>Suggested 2-5Gb for human, 0.5-1Gb for </a:t>
            </a:r>
            <a:r>
              <a:rPr lang="en-US" i="1" dirty="0"/>
              <a:t>Plasmodium</a:t>
            </a:r>
            <a:r>
              <a:rPr lang="en-US" dirty="0"/>
              <a:t>, but depends greatly on complexity of samples and how obvious the interesting biology is</a:t>
            </a:r>
          </a:p>
        </p:txBody>
      </p:sp>
    </p:spTree>
    <p:extLst>
      <p:ext uri="{BB962C8B-B14F-4D97-AF65-F5344CB8AC3E}">
        <p14:creationId xmlns:p14="http://schemas.microsoft.com/office/powerpoint/2010/main" val="192917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Mapping RNA-</a:t>
            </a:r>
            <a:r>
              <a:rPr lang="en-US" sz="4000" dirty="0" err="1"/>
              <a:t>seq</a:t>
            </a:r>
            <a:r>
              <a:rPr lang="en-US" sz="4000" dirty="0"/>
              <a:t> reads to the genome (HISAT2)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to the genome is great for determining whether your RNA-</a:t>
            </a:r>
            <a:r>
              <a:rPr lang="en-US" dirty="0" err="1"/>
              <a:t>seq</a:t>
            </a:r>
            <a:r>
              <a:rPr lang="en-US" dirty="0"/>
              <a:t> data is of high quality and exploring the structure of genes of interest</a:t>
            </a:r>
          </a:p>
          <a:p>
            <a:r>
              <a:rPr lang="en-US" dirty="0"/>
              <a:t>Eukaryotic genes have introns, which are not present in mature mRNA so special mapping algorithms are required</a:t>
            </a:r>
          </a:p>
          <a:p>
            <a:r>
              <a:rPr lang="en-US" dirty="0"/>
              <a:t>HISAT2 is only one such algorithm, but is accurate, fast and easy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3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Artemis Genome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25838"/>
            <a:ext cx="10058400" cy="31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4"/>
            <a:ext cx="10058400" cy="61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4" y="612671"/>
            <a:ext cx="10058400" cy="6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1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10358</TotalTime>
  <Words>549</Words>
  <Application>Microsoft Macintosh PowerPoint</Application>
  <PresentationFormat>Widescreen</PresentationFormat>
  <Paragraphs>66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Office Theme</vt:lpstr>
      <vt:lpstr>Document</vt:lpstr>
      <vt:lpstr>Equation</vt:lpstr>
      <vt:lpstr>Differential Expression using RNA-seq</vt:lpstr>
      <vt:lpstr>Summary</vt:lpstr>
      <vt:lpstr>Gene expression</vt:lpstr>
      <vt:lpstr>RNA sequencing</vt:lpstr>
      <vt:lpstr>Experimental design</vt:lpstr>
      <vt:lpstr>Mapping RNA-seq reads to the genome (HISAT2)</vt:lpstr>
      <vt:lpstr>Artemis Genome Browser</vt:lpstr>
      <vt:lpstr>PowerPoint Presentation</vt:lpstr>
      <vt:lpstr>PowerPoint Presentation</vt:lpstr>
      <vt:lpstr>PowerPoint Presentation</vt:lpstr>
      <vt:lpstr>Mapping to the transcriptome and counting reads (Kallisto)</vt:lpstr>
      <vt:lpstr>Normalisation</vt:lpstr>
      <vt:lpstr>Determining differential expression (Sleuth)</vt:lpstr>
      <vt:lpstr>QC with Sleuth</vt:lpstr>
      <vt:lpstr>What to do with a gene list</vt:lpstr>
      <vt:lpstr>This morning’s 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using RNA-seq</dc:title>
  <dc:creator>Adam Reid</dc:creator>
  <cp:lastModifiedBy>Adam Reid</cp:lastModifiedBy>
  <cp:revision>23</cp:revision>
  <dcterms:created xsi:type="dcterms:W3CDTF">2016-10-20T08:35:45Z</dcterms:created>
  <dcterms:modified xsi:type="dcterms:W3CDTF">2020-04-02T13:34:58Z</dcterms:modified>
</cp:coreProperties>
</file>